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10" r:id="rId2"/>
    <p:sldId id="284" r:id="rId3"/>
    <p:sldId id="285" r:id="rId4"/>
    <p:sldId id="286" r:id="rId5"/>
    <p:sldId id="288" r:id="rId6"/>
    <p:sldId id="414" r:id="rId7"/>
    <p:sldId id="398" r:id="rId8"/>
    <p:sldId id="290" r:id="rId9"/>
    <p:sldId id="413" r:id="rId10"/>
    <p:sldId id="358" r:id="rId11"/>
    <p:sldId id="291" r:id="rId12"/>
    <p:sldId id="333" r:id="rId13"/>
    <p:sldId id="337" r:id="rId14"/>
    <p:sldId id="415" r:id="rId15"/>
    <p:sldId id="417" r:id="rId16"/>
    <p:sldId id="339" r:id="rId17"/>
    <p:sldId id="341" r:id="rId18"/>
    <p:sldId id="416" r:id="rId1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DD"/>
    <a:srgbClr val="FF0000"/>
    <a:srgbClr val="FF9900"/>
    <a:srgbClr val="333333"/>
    <a:srgbClr val="FF6600"/>
    <a:srgbClr val="F9F6BF"/>
    <a:srgbClr val="CC3300"/>
    <a:srgbClr val="E3F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4856" autoAdjust="0"/>
  </p:normalViewPr>
  <p:slideViewPr>
    <p:cSldViewPr>
      <p:cViewPr varScale="1">
        <p:scale>
          <a:sx n="83" d="100"/>
          <a:sy n="83" d="100"/>
        </p:scale>
        <p:origin x="59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79D9AA-4C5B-49B2-A539-E6EB9E5455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80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professione di fede (</a:t>
            </a:r>
            <a:r>
              <a:rPr lang="it-IT" dirty="0" err="1" smtClean="0"/>
              <a:t>shahāda</a:t>
            </a:r>
            <a:r>
              <a:rPr lang="it-IT" dirty="0" smtClean="0"/>
              <a:t>)</a:t>
            </a:r>
          </a:p>
          <a:p>
            <a:r>
              <a:rPr lang="it-IT" dirty="0" smtClean="0"/>
              <a:t>la preghiera (</a:t>
            </a:r>
            <a:r>
              <a:rPr lang="it-IT" dirty="0" err="1" smtClean="0"/>
              <a:t>salāt</a:t>
            </a:r>
            <a:r>
              <a:rPr lang="it-IT" dirty="0" smtClean="0"/>
              <a:t>)</a:t>
            </a:r>
          </a:p>
          <a:p>
            <a:r>
              <a:rPr lang="it-IT" dirty="0" smtClean="0"/>
              <a:t>l'elemosina legale (</a:t>
            </a:r>
            <a:r>
              <a:rPr lang="it-IT" dirty="0" err="1" smtClean="0"/>
              <a:t>zakāt</a:t>
            </a:r>
            <a:r>
              <a:rPr lang="it-IT" dirty="0" smtClean="0"/>
              <a:t>)</a:t>
            </a:r>
          </a:p>
          <a:p>
            <a:r>
              <a:rPr lang="it-IT" dirty="0" smtClean="0"/>
              <a:t>il digiuno (</a:t>
            </a:r>
            <a:r>
              <a:rPr lang="it-IT" dirty="0" err="1" smtClean="0"/>
              <a:t>ṣawm</a:t>
            </a:r>
            <a:r>
              <a:rPr lang="it-IT" dirty="0" smtClean="0"/>
              <a:t> o </a:t>
            </a:r>
            <a:r>
              <a:rPr lang="it-IT" dirty="0" err="1" smtClean="0"/>
              <a:t>ṣiyam</a:t>
            </a:r>
            <a:r>
              <a:rPr lang="it-IT" dirty="0" smtClean="0"/>
              <a:t>) nel mese di Ramadan.</a:t>
            </a:r>
          </a:p>
          <a:p>
            <a:r>
              <a:rPr lang="it-IT" dirty="0" smtClean="0"/>
              <a:t>il pellegrinaggio (</a:t>
            </a:r>
            <a:r>
              <a:rPr lang="it-IT" dirty="0" err="1" smtClean="0"/>
              <a:t>ḥajj</a:t>
            </a:r>
            <a:r>
              <a:rPr lang="it-IT" dirty="0" smtClean="0"/>
              <a:t>) alla Mecca.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93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sciiti </a:t>
            </a: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sono i seguaci di ‘Alì, cugino e marito della figlia di Maometto Fatima. </a:t>
            </a:r>
          </a:p>
          <a:p>
            <a:pPr>
              <a:lnSpc>
                <a:spcPct val="150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Può essere </a:t>
            </a:r>
            <a:r>
              <a:rPr lang="it-IT" alt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(califfo o teologo giurista autorevole) solo un discendente di Maometto attraverso la figlia Fatima e suo marito ‘Alì. </a:t>
            </a:r>
          </a:p>
          <a:p>
            <a:pPr>
              <a:lnSpc>
                <a:spcPct val="150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Gli sciiti respingono la Sunna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78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ramadan è il mese in cui Dio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 inviato la rivelazione al Profeta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 distinto dagli altri mesi con il digiuno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l’astinenza sessuale durante il ramadan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368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Ogni musulmano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deve compiere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almeno una volta nella vita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pellegrinaggio alla Mecca.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822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it-IT" altLang="it-IT" sz="1200" dirty="0" smtClean="0"/>
              <a:t>Il percorso</a:t>
            </a:r>
            <a:r>
              <a:rPr lang="it-IT" altLang="it-IT" sz="1200" baseline="0" dirty="0" smtClean="0"/>
              <a:t> del Pellegrinaggio</a:t>
            </a:r>
            <a:endParaRPr lang="it-IT" alt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500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94ECA-177F-46D7-867A-B8F9E2EF68F3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37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Ingresso al pozzo </a:t>
            </a:r>
            <a:r>
              <a:rPr lang="it-IT" dirty="0" err="1" smtClean="0"/>
              <a:t>ZamZam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580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it-IT" altLang="it-IT" sz="1200" dirty="0" smtClean="0"/>
              <a:t>il Corano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137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it-IT" altLang="it-IT" sz="1200" dirty="0" smtClean="0"/>
              <a:t>il Corano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937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Sunna sono le regole dell'Islam che vengono ricavate dai detti di Maometto, dalla sua vita e dal suo comportamento. </a:t>
            </a:r>
          </a:p>
          <a:p>
            <a:pPr>
              <a:lnSpc>
                <a:spcPct val="125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 i sunniti, la Sunna completa il Corano.</a:t>
            </a:r>
          </a:p>
          <a:p>
            <a:pPr>
              <a:lnSpc>
                <a:spcPct val="125000"/>
              </a:lnSpc>
            </a:pPr>
            <a:r>
              <a:rPr lang="it-IT" alt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Secondo i sunniti nessuno può succedere a Maometto, perché solo Maometto può essere il “sigillo dei profeti”.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068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9637-221B-4ACC-953C-8F203145C94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8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5E9D-1057-4F39-9896-4B58DC818F6D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1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7E7-C1DC-4406-A451-5D0381637F9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81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85C5-E1B8-40D7-8DD3-9F36E6844EF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3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84CA-5357-4FB2-9950-4E5180645F0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48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E75-3E8F-4DF1-ACAF-E55C5FB804C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64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9C48-AF39-4C01-832E-6200DB51EE3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22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BBB4-55E7-4C8C-B255-6CED2FFCC84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2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A323-0BA0-4E60-A323-AC772E5A7DE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0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4B2D-DB88-4AE1-97A3-91B92EB4FD7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14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5237-6E68-4904-AD8C-13681432593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70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F6F6-CFDB-44A0-99DB-D6BA1F7E6C6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99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63Ow09ON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4267349"/>
            <a:ext cx="2674938" cy="15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40125" y="260648"/>
            <a:ext cx="5111750" cy="968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4000" b="1" smtClean="0">
                <a:latin typeface="Arial" panose="020B0604020202020204" pitchFamily="34" charset="0"/>
                <a:cs typeface="Arial" panose="020B0604020202020204" pitchFamily="34" charset="0"/>
              </a:rPr>
              <a:t>La religione: il culto </a:t>
            </a:r>
            <a:endParaRPr lang="it-IT" alt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0" y="1484784"/>
            <a:ext cx="6096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Video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link 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https://www.youtube.com/watch?v=J563Ow09ON0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330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kaabah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90500"/>
            <a:ext cx="5848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6566117" y="1916832"/>
            <a:ext cx="1696858" cy="104776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35140" y="1374353"/>
            <a:ext cx="2314264" cy="796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endParaRPr lang="it-IT" alt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95400" y="332656"/>
            <a:ext cx="4132981" cy="796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MECCA</a:t>
            </a:r>
            <a:endParaRPr lang="it-IT" altLang="it-IT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13200" y="363167"/>
            <a:ext cx="27497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Ingresso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al pozzo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</a:rPr>
              <a:t>Zam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</a:rPr>
              <a:t>Zam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888088" y="1289146"/>
            <a:ext cx="3126" cy="1494784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59" y="153879"/>
            <a:ext cx="9709081" cy="64763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927648" y="4077072"/>
            <a:ext cx="553549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Ingresso al pozzo </a:t>
            </a:r>
            <a:r>
              <a:rPr lang="it-IT" sz="3200" b="1" dirty="0" err="1" smtClean="0">
                <a:solidFill>
                  <a:srgbClr val="FF0000"/>
                </a:solidFill>
              </a:rPr>
              <a:t>Zam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Zam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04312" y="17008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5899" y="476672"/>
            <a:ext cx="3060203" cy="11398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La fede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6272" y="1808820"/>
            <a:ext cx="10019456" cy="324036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Si richiama a tre fonti: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  - 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Corano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  -  la </a:t>
            </a:r>
            <a:r>
              <a:rPr lang="it-IT" alt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Sunna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la tradizione sul comportamento di Maometto,</a:t>
            </a:r>
          </a:p>
          <a:p>
            <a:pPr marL="514350" indent="-514350">
              <a:lnSpc>
                <a:spcPct val="150000"/>
              </a:lnSpc>
              <a:buFontTx/>
              <a:buAutoNum type="arabicPlain" startAt="3"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comunità (</a:t>
            </a:r>
            <a:r>
              <a:rPr lang="it-IT" alt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Umma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it-IT" alt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5" b="99531" l="0" r="100000">
                        <a14:backgroundMark x1="92422" y1="83353" x2="97734" y2="98359"/>
                        <a14:backgroundMark x1="99453" y1="25322" x2="99453" y2="29894"/>
                        <a14:backgroundMark x1="15000" y1="18406" x2="1484" y2="3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774922" y="0"/>
            <a:ext cx="10642157" cy="681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4780576" y="188640"/>
            <a:ext cx="2630848" cy="8301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4400" b="1" dirty="0" smtClean="0"/>
              <a:t>Il </a:t>
            </a:r>
            <a:r>
              <a:rPr lang="it-IT" altLang="it-IT" sz="4400" b="1" dirty="0"/>
              <a:t>Corano</a:t>
            </a:r>
            <a:endParaRPr lang="it-IT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cor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549322"/>
            <a:ext cx="352939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55840" y="2380370"/>
            <a:ext cx="7128792" cy="3577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300" dirty="0" smtClean="0"/>
              <a:t>Le parti del </a:t>
            </a:r>
            <a:r>
              <a:rPr lang="it-IT" altLang="it-IT" sz="2300" dirty="0"/>
              <a:t>Corano </a:t>
            </a:r>
            <a:r>
              <a:rPr lang="it-IT" altLang="it-IT" sz="2300" dirty="0" smtClean="0"/>
              <a:t>furono messe in ordine, </a:t>
            </a:r>
            <a:r>
              <a:rPr lang="it-IT" altLang="it-IT" sz="2300" dirty="0"/>
              <a:t>per </a:t>
            </a:r>
            <a:r>
              <a:rPr lang="it-IT" altLang="it-IT" sz="2300" dirty="0" smtClean="0"/>
              <a:t>scritto, intorno </a:t>
            </a:r>
            <a:r>
              <a:rPr lang="it-IT" altLang="it-IT" sz="2300" dirty="0"/>
              <a:t>al 650: dopo circa venti anni dalla morte di Maometto. </a:t>
            </a:r>
          </a:p>
          <a:p>
            <a:pPr>
              <a:lnSpc>
                <a:spcPct val="150000"/>
              </a:lnSpc>
            </a:pPr>
            <a:endParaRPr lang="it-IT" altLang="it-IT" sz="1000" dirty="0" smtClean="0"/>
          </a:p>
          <a:p>
            <a:pPr>
              <a:lnSpc>
                <a:spcPct val="150000"/>
              </a:lnSpc>
            </a:pPr>
            <a:r>
              <a:rPr lang="it-IT" altLang="it-IT" sz="2400" dirty="0" smtClean="0"/>
              <a:t>Anche </a:t>
            </a:r>
            <a:r>
              <a:rPr lang="it-IT" altLang="it-IT" sz="2400" dirty="0"/>
              <a:t>nel </a:t>
            </a:r>
            <a:r>
              <a:rPr lang="it-IT" altLang="it-IT" sz="2400" dirty="0" smtClean="0"/>
              <a:t>cristianesimo, </a:t>
            </a:r>
            <a:r>
              <a:rPr lang="it-IT" altLang="it-IT" sz="2400" dirty="0"/>
              <a:t>i </a:t>
            </a:r>
            <a:r>
              <a:rPr lang="it-IT" altLang="it-IT" sz="2400" b="1" dirty="0" smtClean="0"/>
              <a:t>quattro vangeli</a:t>
            </a:r>
            <a:r>
              <a:rPr lang="it-IT" altLang="it-IT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it-IT" altLang="it-IT" sz="2400" dirty="0" smtClean="0"/>
              <a:t>sono </a:t>
            </a:r>
            <a:r>
              <a:rPr lang="it-IT" altLang="it-IT" sz="2400" dirty="0"/>
              <a:t>stati scritti </a:t>
            </a:r>
            <a:r>
              <a:rPr lang="it-IT" altLang="it-IT" sz="2400" dirty="0" smtClean="0"/>
              <a:t>dai </a:t>
            </a:r>
            <a:r>
              <a:rPr lang="it-IT" altLang="it-IT" sz="2400" dirty="0"/>
              <a:t>testimoni oculari di </a:t>
            </a:r>
            <a:r>
              <a:rPr lang="it-IT" altLang="it-IT" sz="2400" dirty="0" smtClean="0"/>
              <a:t>Gesù, </a:t>
            </a:r>
          </a:p>
          <a:p>
            <a:pPr>
              <a:lnSpc>
                <a:spcPct val="150000"/>
              </a:lnSpc>
            </a:pPr>
            <a:r>
              <a:rPr lang="it-IT" altLang="it-IT" sz="2400" dirty="0" smtClean="0"/>
              <a:t>dopo circa venti anni dalla </a:t>
            </a:r>
            <a:r>
              <a:rPr lang="it-IT" altLang="it-IT" sz="2400" dirty="0"/>
              <a:t>sua morte.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80576" y="188640"/>
            <a:ext cx="2630848" cy="8301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4400" b="1" dirty="0" smtClean="0"/>
              <a:t>Il </a:t>
            </a:r>
            <a:r>
              <a:rPr lang="it-IT" altLang="it-IT" sz="4400" b="1" dirty="0"/>
              <a:t>Corano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9176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80576" y="188640"/>
            <a:ext cx="2630848" cy="8301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4400" b="1" dirty="0" smtClean="0"/>
              <a:t>Il </a:t>
            </a:r>
            <a:r>
              <a:rPr lang="it-IT" altLang="it-IT" sz="4400" b="1" dirty="0"/>
              <a:t>Corano</a:t>
            </a:r>
            <a:endParaRPr lang="it-IT" sz="4400" b="1" dirty="0"/>
          </a:p>
        </p:txBody>
      </p:sp>
      <p:pic>
        <p:nvPicPr>
          <p:cNvPr id="3" name="Picture 3" descr="abdellahg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145"/>
            <a:ext cx="36511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2766" r="4882" b="4471"/>
          <a:stretch/>
        </p:blipFill>
        <p:spPr>
          <a:xfrm>
            <a:off x="3508500" y="1629000"/>
            <a:ext cx="5175000" cy="360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20063" y="1196752"/>
            <a:ext cx="895187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400" dirty="0"/>
              <a:t>Il Corano è suddiviso in 114 </a:t>
            </a:r>
            <a:r>
              <a:rPr lang="it-IT" altLang="it-IT" sz="2400" dirty="0" smtClean="0"/>
              <a:t>capitoli, detti </a:t>
            </a:r>
            <a:r>
              <a:rPr lang="it-IT" altLang="it-IT" sz="2400" b="1" i="1" dirty="0"/>
              <a:t>surah</a:t>
            </a:r>
            <a:r>
              <a:rPr lang="it-IT" altLang="it-IT" sz="24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it-IT" altLang="it-IT" sz="2400" dirty="0"/>
              <a:t>Le </a:t>
            </a:r>
            <a:r>
              <a:rPr lang="it-IT" altLang="it-IT" sz="2400" dirty="0" err="1"/>
              <a:t>Sure</a:t>
            </a:r>
            <a:r>
              <a:rPr lang="it-IT" altLang="it-IT" sz="2400" dirty="0"/>
              <a:t> sono suddivise in versetti (arabo </a:t>
            </a:r>
            <a:r>
              <a:rPr lang="it-IT" altLang="it-IT" sz="2400" b="1" i="1" dirty="0" err="1" smtClean="0"/>
              <a:t>ayat</a:t>
            </a:r>
            <a:r>
              <a:rPr lang="it-IT" altLang="it-IT" sz="2400" dirty="0" smtClean="0"/>
              <a:t>). </a:t>
            </a:r>
            <a:endParaRPr lang="it-IT" altLang="it-IT" sz="2400" dirty="0"/>
          </a:p>
          <a:p>
            <a:pPr algn="ctr">
              <a:lnSpc>
                <a:spcPct val="150000"/>
              </a:lnSpc>
            </a:pPr>
            <a:endParaRPr lang="it-IT" altLang="it-IT" sz="8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Secondo </a:t>
            </a:r>
            <a:r>
              <a:rPr lang="it-IT" altLang="it-IT" sz="2400" dirty="0"/>
              <a:t>la fede islamica, autore del Corano è Allah stesso</a:t>
            </a:r>
            <a:r>
              <a:rPr lang="it-IT" altLang="it-IT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it-IT" altLang="it-IT" sz="800" dirty="0" smtClean="0"/>
              <a:t> </a:t>
            </a:r>
            <a:endParaRPr lang="it-IT" altLang="it-IT" sz="800" dirty="0"/>
          </a:p>
          <a:p>
            <a:pPr algn="ctr">
              <a:lnSpc>
                <a:spcPct val="150000"/>
              </a:lnSpc>
            </a:pPr>
            <a:r>
              <a:rPr lang="it-IT" altLang="it-IT" sz="2400" dirty="0"/>
              <a:t>Prima del Corano </a:t>
            </a:r>
            <a:r>
              <a:rPr lang="it-IT" altLang="it-IT" sz="2400" dirty="0" smtClean="0"/>
              <a:t>“Terrestre</a:t>
            </a:r>
            <a:r>
              <a:rPr lang="it-IT" altLang="it-IT" sz="2400" dirty="0"/>
              <a:t>” esisteva un Corano “Celeste”. </a:t>
            </a:r>
          </a:p>
          <a:p>
            <a:pPr algn="ctr">
              <a:lnSpc>
                <a:spcPct val="150000"/>
              </a:lnSpc>
            </a:pPr>
            <a:endParaRPr lang="it-IT" altLang="it-IT" sz="9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Gli </a:t>
            </a:r>
            <a:r>
              <a:rPr lang="it-IT" altLang="it-IT" sz="2400" dirty="0"/>
              <a:t>studiosi islamici del Corano riconoscono </a:t>
            </a:r>
            <a:endParaRPr lang="it-IT" altLang="it-IT" sz="24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diversi </a:t>
            </a:r>
            <a:r>
              <a:rPr lang="it-IT" altLang="it-IT" sz="2400" dirty="0"/>
              <a:t>periodi </a:t>
            </a:r>
            <a:r>
              <a:rPr lang="it-IT" altLang="it-IT" sz="2400" dirty="0" smtClean="0"/>
              <a:t>di composizione alla </a:t>
            </a:r>
            <a:r>
              <a:rPr lang="it-IT" altLang="it-IT" sz="2400" b="1" dirty="0" smtClean="0"/>
              <a:t>Mecca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e </a:t>
            </a:r>
            <a:r>
              <a:rPr lang="it-IT" altLang="it-IT" sz="2400" dirty="0" smtClean="0"/>
              <a:t>a </a:t>
            </a:r>
            <a:r>
              <a:rPr lang="it-IT" altLang="it-IT" sz="2400" b="1" dirty="0" smtClean="0"/>
              <a:t>Medina</a:t>
            </a:r>
            <a:r>
              <a:rPr lang="it-IT" altLang="it-IT" sz="2400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it-IT" altLang="it-IT" sz="900" dirty="0"/>
          </a:p>
        </p:txBody>
      </p:sp>
    </p:spTree>
    <p:extLst>
      <p:ext uri="{BB962C8B-B14F-4D97-AF65-F5344CB8AC3E}">
        <p14:creationId xmlns:p14="http://schemas.microsoft.com/office/powerpoint/2010/main" val="21402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1688" y="476672"/>
            <a:ext cx="5508625" cy="6477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lang="it-IT" altLang="it-IT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Sunna e i sunniti </a:t>
            </a:r>
          </a:p>
        </p:txBody>
      </p:sp>
      <p:pic>
        <p:nvPicPr>
          <p:cNvPr id="92164" name="Picture 4" descr="e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565400"/>
            <a:ext cx="3032125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39416" y="2138670"/>
            <a:ext cx="6096000" cy="2677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dirty="0"/>
              <a:t>La Sunna sono le regole dell'Islam </a:t>
            </a:r>
            <a:endParaRPr lang="it-IT" altLang="it-IT" sz="2400" dirty="0" smtClean="0"/>
          </a:p>
          <a:p>
            <a:pPr>
              <a:lnSpc>
                <a:spcPct val="150000"/>
              </a:lnSpc>
            </a:pPr>
            <a:r>
              <a:rPr lang="it-IT" altLang="it-IT" sz="2400" dirty="0" smtClean="0"/>
              <a:t>che </a:t>
            </a:r>
            <a:r>
              <a:rPr lang="it-IT" altLang="it-IT" sz="2400" dirty="0"/>
              <a:t>vengono ricavate dai detti di Maometto, dalla sua vita e dal suo comportamento. </a:t>
            </a:r>
          </a:p>
          <a:p>
            <a:pPr>
              <a:lnSpc>
                <a:spcPct val="150000"/>
              </a:lnSpc>
            </a:pPr>
            <a:endParaRPr lang="it-IT" altLang="it-IT" sz="800" dirty="0" smtClean="0"/>
          </a:p>
          <a:p>
            <a:pPr>
              <a:lnSpc>
                <a:spcPct val="150000"/>
              </a:lnSpc>
            </a:pPr>
            <a:r>
              <a:rPr lang="it-IT" altLang="it-IT" sz="2400" dirty="0" smtClean="0"/>
              <a:t>Per </a:t>
            </a:r>
            <a:r>
              <a:rPr lang="it-IT" altLang="it-IT" sz="2400" dirty="0"/>
              <a:t>i </a:t>
            </a:r>
            <a:r>
              <a:rPr lang="it-IT" altLang="it-IT" sz="2400" b="1" dirty="0"/>
              <a:t>sunniti</a:t>
            </a:r>
            <a:r>
              <a:rPr lang="it-IT" altLang="it-IT" sz="2400" dirty="0"/>
              <a:t>, la Sunna </a:t>
            </a:r>
            <a:r>
              <a:rPr lang="it-IT" altLang="it-IT" sz="2400" dirty="0" smtClean="0"/>
              <a:t>spiega </a:t>
            </a:r>
            <a:r>
              <a:rPr lang="it-IT" altLang="it-IT" sz="2400" dirty="0"/>
              <a:t>il Corano.</a:t>
            </a:r>
          </a:p>
          <a:p>
            <a:pPr>
              <a:lnSpc>
                <a:spcPct val="150000"/>
              </a:lnSpc>
            </a:pPr>
            <a:endParaRPr lang="it-IT" altLang="it-IT" sz="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sciiti_process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97000"/>
            <a:ext cx="384826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825353" y="1556792"/>
            <a:ext cx="6672064" cy="44550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Gli </a:t>
            </a:r>
            <a:r>
              <a:rPr lang="it-IT" altLang="it-IT" sz="2400" b="1" dirty="0" smtClean="0"/>
              <a:t>sciiti respingono la Sunna </a:t>
            </a:r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e sono i seguaci di ‘Alì, </a:t>
            </a:r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marito </a:t>
            </a:r>
            <a:r>
              <a:rPr lang="it-IT" altLang="it-IT" sz="2400" dirty="0"/>
              <a:t>della figlia di </a:t>
            </a:r>
            <a:r>
              <a:rPr lang="it-IT" altLang="it-IT" sz="2400" dirty="0" smtClean="0"/>
              <a:t>Maometto, Fatima</a:t>
            </a:r>
            <a:r>
              <a:rPr lang="it-IT" altLang="it-IT" sz="2400" dirty="0"/>
              <a:t>. </a:t>
            </a:r>
          </a:p>
          <a:p>
            <a:pPr algn="ctr">
              <a:lnSpc>
                <a:spcPct val="150000"/>
              </a:lnSpc>
            </a:pPr>
            <a:endParaRPr lang="it-IT" altLang="it-IT" sz="9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Per loro può </a:t>
            </a:r>
            <a:r>
              <a:rPr lang="it-IT" altLang="it-IT" sz="2400" dirty="0"/>
              <a:t>essere </a:t>
            </a:r>
            <a:r>
              <a:rPr lang="it-IT" altLang="it-IT" sz="2400" b="1" i="1" dirty="0" smtClean="0"/>
              <a:t>imam </a:t>
            </a:r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(</a:t>
            </a:r>
            <a:r>
              <a:rPr lang="it-IT" altLang="it-IT" sz="2400" dirty="0"/>
              <a:t>califfo o </a:t>
            </a:r>
            <a:r>
              <a:rPr lang="it-IT" altLang="it-IT" sz="2400" dirty="0" smtClean="0"/>
              <a:t>teologo, </a:t>
            </a:r>
            <a:r>
              <a:rPr lang="it-IT" altLang="it-IT" sz="2400" dirty="0"/>
              <a:t>giurista autorevole) </a:t>
            </a:r>
            <a:endParaRPr lang="it-IT" altLang="it-IT" sz="24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un </a:t>
            </a:r>
            <a:r>
              <a:rPr lang="it-IT" altLang="it-IT" sz="2400" dirty="0"/>
              <a:t>discendente di Maometto </a:t>
            </a:r>
            <a:endParaRPr lang="it-IT" altLang="it-IT" sz="2400" dirty="0" smtClean="0"/>
          </a:p>
          <a:p>
            <a:pPr algn="ctr">
              <a:lnSpc>
                <a:spcPct val="150000"/>
              </a:lnSpc>
            </a:pPr>
            <a:r>
              <a:rPr lang="it-IT" altLang="it-IT" sz="2400" dirty="0" smtClean="0"/>
              <a:t>attraverso </a:t>
            </a:r>
            <a:r>
              <a:rPr lang="it-IT" altLang="it-IT" sz="2400" dirty="0"/>
              <a:t>la figlia Fatima e suo marito ‘Alì. 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799856" y="404664"/>
            <a:ext cx="253947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altLang="it-IT" sz="4400" b="1" dirty="0"/>
              <a:t>Gli sciiti </a:t>
            </a:r>
            <a:endParaRPr lang="it-IT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25" y="260648"/>
            <a:ext cx="5111750" cy="9683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La religione: il culto </a:t>
            </a:r>
            <a:endParaRPr lang="it-IT" alt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1604" y="1628800"/>
            <a:ext cx="9468792" cy="4895874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it-IT" altLang="it-IT" sz="2400" dirty="0" smtClean="0"/>
              <a:t>I cosiddetti </a:t>
            </a:r>
            <a:r>
              <a:rPr lang="it-IT" altLang="it-IT" sz="2400" dirty="0"/>
              <a:t>“</a:t>
            </a:r>
            <a:r>
              <a:rPr lang="it-IT" altLang="it-IT" sz="2400" b="1" dirty="0"/>
              <a:t>cinque pilastri</a:t>
            </a:r>
            <a:r>
              <a:rPr lang="it-IT" altLang="it-IT" sz="2400" dirty="0"/>
              <a:t>” della fede: </a:t>
            </a:r>
          </a:p>
          <a:p>
            <a:pPr>
              <a:lnSpc>
                <a:spcPct val="150000"/>
              </a:lnSpc>
              <a:buNone/>
            </a:pPr>
            <a:r>
              <a:rPr lang="it-IT" altLang="it-IT" sz="2400" dirty="0"/>
              <a:t>1 -  la </a:t>
            </a:r>
            <a:r>
              <a:rPr lang="it-IT" altLang="it-IT" sz="2400" b="1" dirty="0"/>
              <a:t>professione</a:t>
            </a:r>
            <a:r>
              <a:rPr lang="it-IT" altLang="it-IT" sz="2400" dirty="0"/>
              <a:t> di </a:t>
            </a:r>
            <a:r>
              <a:rPr lang="it-IT" altLang="it-IT" sz="2400" b="1" dirty="0" smtClean="0"/>
              <a:t>fede </a:t>
            </a:r>
            <a:r>
              <a:rPr lang="it-IT" sz="2400" dirty="0" smtClean="0"/>
              <a:t>(</a:t>
            </a:r>
            <a:r>
              <a:rPr lang="it-IT" sz="2400" i="1" dirty="0" err="1"/>
              <a:t>shahāda</a:t>
            </a:r>
            <a:r>
              <a:rPr lang="it-IT" sz="2400" dirty="0" smtClean="0"/>
              <a:t>)</a:t>
            </a:r>
            <a:endParaRPr lang="it-IT" altLang="it-IT" sz="2400" dirty="0"/>
          </a:p>
          <a:p>
            <a:pPr>
              <a:lnSpc>
                <a:spcPct val="150000"/>
              </a:lnSpc>
              <a:buNone/>
            </a:pPr>
            <a:r>
              <a:rPr lang="it-IT" altLang="it-IT" sz="2400" dirty="0"/>
              <a:t>2 -  </a:t>
            </a:r>
            <a:r>
              <a:rPr lang="it-IT" altLang="it-IT" sz="2400" b="1" dirty="0"/>
              <a:t>recitare cinque preghiere</a:t>
            </a:r>
            <a:r>
              <a:rPr lang="it-IT" altLang="it-IT" sz="2400" dirty="0"/>
              <a:t> giornaliere rivolti verso la </a:t>
            </a:r>
            <a:r>
              <a:rPr lang="it-IT" altLang="it-IT" sz="2400" dirty="0" smtClean="0"/>
              <a:t>Mecca;</a:t>
            </a:r>
          </a:p>
          <a:p>
            <a:pPr>
              <a:lnSpc>
                <a:spcPct val="150000"/>
              </a:lnSpc>
              <a:buNone/>
            </a:pPr>
            <a:r>
              <a:rPr lang="it-IT" altLang="it-IT" sz="2400" dirty="0" smtClean="0"/>
              <a:t>3 </a:t>
            </a:r>
            <a:r>
              <a:rPr lang="it-IT" altLang="it-IT" sz="2400" dirty="0"/>
              <a:t>-  il versamento della </a:t>
            </a:r>
            <a:r>
              <a:rPr lang="it-IT" altLang="it-IT" sz="2400" dirty="0" smtClean="0"/>
              <a:t>“</a:t>
            </a:r>
            <a:r>
              <a:rPr lang="it-IT" altLang="it-IT" sz="2400" b="1" dirty="0" smtClean="0"/>
              <a:t>tassa</a:t>
            </a:r>
            <a:r>
              <a:rPr lang="it-IT" altLang="it-IT" sz="2400" dirty="0" smtClean="0"/>
              <a:t>” coranica per i poveri (</a:t>
            </a:r>
            <a:r>
              <a:rPr lang="it-IT" altLang="it-IT" sz="2400" i="1" dirty="0" err="1" smtClean="0"/>
              <a:t>zakah</a:t>
            </a:r>
            <a:r>
              <a:rPr lang="it-IT" altLang="it-IT" sz="2400" dirty="0" smtClean="0"/>
              <a:t>), </a:t>
            </a:r>
            <a:endParaRPr lang="it-IT" altLang="it-IT" sz="2400" dirty="0"/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 smtClean="0"/>
              <a:t>4 </a:t>
            </a:r>
            <a:r>
              <a:rPr lang="it-IT" altLang="it-IT" sz="2400" dirty="0"/>
              <a:t>- il digiuno </a:t>
            </a:r>
            <a:r>
              <a:rPr lang="it-IT" altLang="it-IT" sz="2400" dirty="0" smtClean="0"/>
              <a:t>nel </a:t>
            </a:r>
            <a:r>
              <a:rPr lang="it-IT" altLang="it-IT" sz="2400" dirty="0"/>
              <a:t>mese di </a:t>
            </a:r>
            <a:r>
              <a:rPr lang="it-IT" altLang="it-IT" sz="2400" b="1" dirty="0"/>
              <a:t>ramadan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/>
              <a:t>5 - il </a:t>
            </a:r>
            <a:r>
              <a:rPr lang="it-IT" altLang="it-IT" sz="2400" b="1" dirty="0"/>
              <a:t>pellegrinaggio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alla Mecca per chi può farlo. </a:t>
            </a:r>
            <a:endParaRPr lang="it-IT" altLang="it-IT" sz="24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265" y="4653136"/>
            <a:ext cx="2674938" cy="15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1" y="1084115"/>
            <a:ext cx="8424863" cy="47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8675" y="332656"/>
            <a:ext cx="2914650" cy="1050925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Il ramadan </a:t>
            </a:r>
            <a:endParaRPr lang="it-IT" alt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4" descr="Immagin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68334"/>
            <a:ext cx="2785221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83432" y="1988840"/>
            <a:ext cx="763284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/>
              <a:t>Il ramadan è il nono mese lunare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/>
              <a:t>che ricorda Dio quando ha inviato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/>
              <a:t>la rivelazione del Corano al Profeta.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endParaRPr lang="it-IT" altLang="it-IT" sz="800" dirty="0" smtClean="0"/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/>
              <a:t>E’ un mese di digiuno dall’alba al tramonto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/>
              <a:t>e di astinenza sessuale.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3500" y="836613"/>
            <a:ext cx="6985000" cy="1139825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Pellegrinaggio </a:t>
            </a:r>
            <a:r>
              <a:rPr lang="it-IT" alt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alla Mecca</a:t>
            </a:r>
          </a:p>
        </p:txBody>
      </p:sp>
      <p:pic>
        <p:nvPicPr>
          <p:cNvPr id="37892" name="Picture 4" descr="makk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749577"/>
            <a:ext cx="4381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39416" y="2552975"/>
            <a:ext cx="5616624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altLang="it-IT" sz="3200" dirty="0"/>
              <a:t>Ogni musulmano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3200" dirty="0"/>
              <a:t>deve compiere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3200" dirty="0"/>
              <a:t>almeno una volta nella vita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3200" dirty="0"/>
              <a:t>il pellegrinaggio alla Mecca</a:t>
            </a:r>
            <a:r>
              <a:rPr lang="it-IT" altLang="it-IT" sz="3200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800" dirty="0" smtClean="0"/>
              <a:t> </a:t>
            </a:r>
            <a:endParaRPr lang="it-IT" altLang="it-IT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3" t="37103" r="23412" b="22468"/>
          <a:stretch/>
        </p:blipFill>
        <p:spPr>
          <a:xfrm>
            <a:off x="3638054" y="2852936"/>
            <a:ext cx="4915892" cy="38159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69386" y="260648"/>
            <a:ext cx="11053228" cy="1985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altLang="it-IT" sz="2500" b="1" dirty="0"/>
              <a:t>Oggi questo precetto </a:t>
            </a:r>
            <a:r>
              <a:rPr lang="it-IT" altLang="it-IT" sz="2500" b="1" dirty="0" smtClean="0"/>
              <a:t>può </a:t>
            </a:r>
            <a:r>
              <a:rPr lang="it-IT" altLang="it-IT" sz="2500" b="1" dirty="0"/>
              <a:t>anche essere sostituito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2500" b="1" dirty="0"/>
              <a:t>con </a:t>
            </a:r>
            <a:r>
              <a:rPr lang="it-IT" altLang="it-IT" sz="2500" b="1" dirty="0" smtClean="0"/>
              <a:t>una carità </a:t>
            </a:r>
            <a:r>
              <a:rPr lang="it-IT" altLang="it-IT" sz="2500" b="1" dirty="0"/>
              <a:t>straordinaria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altLang="it-IT" sz="2500" b="1" dirty="0"/>
              <a:t>o con </a:t>
            </a:r>
            <a:r>
              <a:rPr lang="it-IT" altLang="it-IT" sz="2500" b="1" dirty="0" smtClean="0"/>
              <a:t>il sostenere finanziariamente l'invio alla Mecca di </a:t>
            </a:r>
            <a:r>
              <a:rPr lang="it-IT" altLang="it-IT" sz="2500" b="1" dirty="0"/>
              <a:t>un altro </a:t>
            </a:r>
            <a:r>
              <a:rPr lang="it-IT" altLang="it-IT" sz="2500" b="1" dirty="0" smtClean="0"/>
              <a:t>fedele. </a:t>
            </a:r>
            <a:r>
              <a:rPr lang="it-IT" altLang="it-IT" sz="2000" b="1" dirty="0"/>
              <a:t> </a:t>
            </a:r>
            <a:endParaRPr lang="it-IT" altLang="it-IT" sz="2800" b="1" dirty="0"/>
          </a:p>
          <a:p>
            <a:pPr marL="0" indent="0" algn="ctr">
              <a:lnSpc>
                <a:spcPct val="150000"/>
              </a:lnSpc>
              <a:buNone/>
            </a:pPr>
            <a:endParaRPr lang="it-IT" altLang="it-IT" sz="800" dirty="0"/>
          </a:p>
        </p:txBody>
      </p:sp>
      <p:sp>
        <p:nvSpPr>
          <p:cNvPr id="5" name="Rettangolo 4"/>
          <p:cNvSpPr/>
          <p:nvPr/>
        </p:nvSpPr>
        <p:spPr>
          <a:xfrm>
            <a:off x="5231904" y="2866364"/>
            <a:ext cx="3185488" cy="4357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it-IT" altLang="it-IT" b="1" dirty="0" smtClean="0"/>
              <a:t>Le tappe del </a:t>
            </a:r>
            <a:r>
              <a:rPr lang="it-IT" altLang="it-IT" b="1" dirty="0"/>
              <a:t>Pellegrinaggio</a:t>
            </a:r>
          </a:p>
        </p:txBody>
      </p:sp>
    </p:spTree>
    <p:extLst>
      <p:ext uri="{BB962C8B-B14F-4D97-AF65-F5344CB8AC3E}">
        <p14:creationId xmlns:p14="http://schemas.microsoft.com/office/powerpoint/2010/main" val="621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159" y="-9000"/>
            <a:ext cx="12218319" cy="6876000"/>
          </a:xfrm>
          <a:prstGeom prst="rect">
            <a:avLst/>
          </a:prstGeom>
          <a:noFill/>
          <a:ln w="9525">
            <a:solidFill>
              <a:srgbClr val="E3F2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680176" y="4581128"/>
            <a:ext cx="68457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/>
              <a:t>Mecca</a:t>
            </a:r>
          </a:p>
        </p:txBody>
      </p:sp>
      <p:sp>
        <p:nvSpPr>
          <p:cNvPr id="2" name="Ovale 1"/>
          <p:cNvSpPr/>
          <p:nvPr/>
        </p:nvSpPr>
        <p:spPr>
          <a:xfrm>
            <a:off x="8040216" y="4869160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39616" y="1628800"/>
            <a:ext cx="741682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Per comprendere </a:t>
            </a:r>
            <a:r>
              <a:rPr lang="it-IT" sz="2400" dirty="0" smtClean="0"/>
              <a:t>le tappe 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d</a:t>
            </a:r>
            <a:r>
              <a:rPr lang="it-IT" sz="2400" dirty="0" smtClean="0"/>
              <a:t>el </a:t>
            </a:r>
            <a:r>
              <a:rPr lang="it-IT" sz="2400" b="1" dirty="0" smtClean="0"/>
              <a:t>Pellegrinaggio </a:t>
            </a:r>
            <a:r>
              <a:rPr lang="it-IT" sz="2400" b="1" dirty="0"/>
              <a:t>alla Mecca</a:t>
            </a:r>
            <a:r>
              <a:rPr lang="it-IT" sz="2400" dirty="0"/>
              <a:t> </a:t>
            </a:r>
            <a:endParaRPr lang="it-IT" sz="2400" dirty="0" smtClean="0"/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è </a:t>
            </a:r>
            <a:r>
              <a:rPr lang="it-IT" sz="2400" dirty="0"/>
              <a:t>necessario ricordare alcuni episodi </a:t>
            </a:r>
            <a:endParaRPr lang="it-IT" sz="2400" dirty="0" smtClean="0"/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della </a:t>
            </a:r>
            <a:r>
              <a:rPr lang="it-IT" sz="2400" dirty="0"/>
              <a:t>vita di Abramo secondo </a:t>
            </a:r>
            <a:r>
              <a:rPr lang="it-IT" sz="2400" dirty="0" smtClean="0"/>
              <a:t>la tradizione nell’islam.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05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39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09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0245" y="746609"/>
            <a:ext cx="9631510" cy="53647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it-IT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alt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radizione islamica</a:t>
            </a:r>
            <a:endParaRPr lang="it-IT" alt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Abramo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condusse la moglie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figlio</a:t>
            </a:r>
            <a:r>
              <a:rPr lang="it-IT" alt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Ismaele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verso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deserto.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Vennero presi dalla sete e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Agar salì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su una roccia per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cercare aiuto.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 vedendo nessuno, corse verso un’altura.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preda al panico, la donna corse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 volte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da un punto all'altro, finché alla fine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sedette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riposare su una roccia.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angelo le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annunciò che Dio avrebbe creato, per mezzo di Ismaele, una grande nazione.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7408" y="351211"/>
            <a:ext cx="107291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altLang="it-IT" sz="2400" dirty="0"/>
              <a:t>Quando </a:t>
            </a:r>
            <a:r>
              <a:rPr lang="it-IT" altLang="it-IT" sz="2400" dirty="0" smtClean="0"/>
              <a:t>Agar riaprì </a:t>
            </a:r>
            <a:r>
              <a:rPr lang="it-IT" altLang="it-IT" sz="2400" dirty="0"/>
              <a:t>gli occhi, </a:t>
            </a:r>
            <a:r>
              <a:rPr lang="it-IT" altLang="it-IT" sz="2400" dirty="0" smtClean="0"/>
              <a:t>vide </a:t>
            </a:r>
            <a:r>
              <a:rPr lang="it-IT" altLang="it-IT" sz="2400" dirty="0"/>
              <a:t>una sorgente d’acqua </a:t>
            </a:r>
            <a:r>
              <a:rPr lang="it-IT" altLang="it-IT" sz="2400" dirty="0" smtClean="0"/>
              <a:t>scaturire </a:t>
            </a:r>
            <a:r>
              <a:rPr lang="it-IT" altLang="it-IT" sz="2400" dirty="0"/>
              <a:t>dalla sabbia </a:t>
            </a:r>
            <a:r>
              <a:rPr lang="it-IT" altLang="it-IT" sz="2400" dirty="0" smtClean="0"/>
              <a:t>del deserto, nel </a:t>
            </a:r>
            <a:r>
              <a:rPr lang="it-IT" altLang="it-IT" sz="2400" dirty="0"/>
              <a:t>punto in cui il bambino </a:t>
            </a:r>
            <a:r>
              <a:rPr lang="it-IT" altLang="it-IT" sz="2400" dirty="0" smtClean="0"/>
              <a:t>Ismaele aveva </a:t>
            </a:r>
            <a:r>
              <a:rPr lang="it-IT" altLang="it-IT" sz="2400" dirty="0"/>
              <a:t>premuto il terreno.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7408" y="1484784"/>
            <a:ext cx="10729192" cy="31275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allora la valle divenne luogo di sosta per le carovane poiché l’acqua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 buona e il pozzo prese il nome di </a:t>
            </a:r>
            <a:r>
              <a:rPr lang="it-IT" alt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</a:t>
            </a: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giorno, Abramo fece visita al figlio Ismaele, Dio gli mostrò il punto esatto, vicino al pozzo, sul quale lui e Ismaele, dovevano edificare un santuario a forma di cubo: la </a:t>
            </a:r>
            <a:r>
              <a:rPr lang="it-IT" alt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(cubo)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41" y="4077072"/>
            <a:ext cx="3523106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4424</TotalTime>
  <Words>814</Words>
  <Application>Microsoft Office PowerPoint</Application>
  <PresentationFormat>Widescreen</PresentationFormat>
  <Paragraphs>115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Struttura predefinita</vt:lpstr>
      <vt:lpstr>Presentazione standard di PowerPoint</vt:lpstr>
      <vt:lpstr>La religione: il culto </vt:lpstr>
      <vt:lpstr>Presentazione standard di PowerPoint</vt:lpstr>
      <vt:lpstr>Il ramadan </vt:lpstr>
      <vt:lpstr>Il Pellegrinaggio alla Mecca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fede</vt:lpstr>
      <vt:lpstr>Presentazione standard di PowerPoint</vt:lpstr>
      <vt:lpstr>Presentazione standard di PowerPoint</vt:lpstr>
      <vt:lpstr>Presentazione standard di PowerPoint</vt:lpstr>
      <vt:lpstr>La Sunna e i sunniti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L’islam  presentazione  di Claudio Gobbetti</dc:title>
  <dc:creator>Claudio</dc:creator>
  <cp:lastModifiedBy>PC Claudio</cp:lastModifiedBy>
  <cp:revision>216</cp:revision>
  <dcterms:created xsi:type="dcterms:W3CDTF">2012-04-09T14:59:39Z</dcterms:created>
  <dcterms:modified xsi:type="dcterms:W3CDTF">2021-03-10T00:25:12Z</dcterms:modified>
</cp:coreProperties>
</file>